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9"/>
    <p:restoredTop sz="95271"/>
  </p:normalViewPr>
  <p:slideViewPr>
    <p:cSldViewPr snapToGrid="0" snapToObjects="1">
      <p:cViewPr varScale="1">
        <p:scale>
          <a:sx n="98" d="100"/>
          <a:sy n="98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4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9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7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7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9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90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621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3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8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72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3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0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7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47C635-8CB3-094C-8F21-00A25467BFDE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FBD0AA-4F27-D54F-83B7-7DF4B3D9F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C6BEDF-7FBD-9142-AF61-18FD44D29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59" y="5777003"/>
            <a:ext cx="9144000" cy="819739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Rosh Hoshana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A07B7BA-8926-084F-A6DE-A986B2090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115" y="1358596"/>
            <a:ext cx="7923767" cy="414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4E2C-71C4-FD43-898D-FA16C635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3BD11-8D0E-844A-B47F-5CE9636AF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Forget Me Not </a:t>
            </a:r>
            <a:r>
              <a:rPr lang="en-US" dirty="0" err="1"/>
              <a:t>Youtube</a:t>
            </a:r>
            <a:r>
              <a:rPr lang="en-US" dirty="0"/>
              <a:t> Channel: https://</a:t>
            </a:r>
            <a:r>
              <a:rPr lang="en-US" dirty="0" err="1"/>
              <a:t>youtube.com</a:t>
            </a:r>
            <a:r>
              <a:rPr lang="en-US" dirty="0"/>
              <a:t>/</a:t>
            </a:r>
            <a:r>
              <a:rPr lang="en-US" dirty="0" err="1"/>
              <a:t>playlist?list</a:t>
            </a:r>
            <a:r>
              <a:rPr lang="en-US" dirty="0"/>
              <a:t>=PL69u_ryL5PfEaP_pScAXvwGnW3je_eOz3</a:t>
            </a:r>
          </a:p>
          <a:p>
            <a:pPr lvl="1"/>
            <a:r>
              <a:rPr lang="en-US" dirty="0"/>
              <a:t>Subscriptions to Jewish Temple Services </a:t>
            </a:r>
          </a:p>
          <a:p>
            <a:pPr lvl="1"/>
            <a:r>
              <a:rPr lang="en-US" dirty="0"/>
              <a:t>Blowing of the Shofar</a:t>
            </a:r>
          </a:p>
          <a:p>
            <a:pPr lvl="1"/>
            <a:r>
              <a:rPr lang="en-US" dirty="0"/>
              <a:t>Typical Rosh Hoshana Foods</a:t>
            </a:r>
          </a:p>
          <a:p>
            <a:pPr lvl="1"/>
            <a:r>
              <a:rPr lang="en-US" dirty="0" err="1"/>
              <a:t>Tashlich</a:t>
            </a:r>
            <a:r>
              <a:rPr lang="en-US" dirty="0"/>
              <a:t> Service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8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93E1-882E-7244-872A-2565F990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Celebrate Rosh Hoshana in Your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16AC-BAAD-9045-B836-54A8025B4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 about Rosh Hoshana</a:t>
            </a:r>
          </a:p>
          <a:p>
            <a:r>
              <a:rPr lang="en-US" dirty="0"/>
              <a:t>Provide online or in-person services to those celebrating the holiday or wishing to participate</a:t>
            </a:r>
          </a:p>
          <a:p>
            <a:r>
              <a:rPr lang="en-US" dirty="0"/>
              <a:t>Eat Apples &amp; Honey and Challah bread</a:t>
            </a:r>
          </a:p>
          <a:p>
            <a:r>
              <a:rPr lang="en-US" dirty="0"/>
              <a:t>Consider doing an apple related craft (</a:t>
            </a:r>
            <a:r>
              <a:rPr lang="en-US" dirty="0" err="1"/>
              <a:t>i.e</a:t>
            </a:r>
            <a:r>
              <a:rPr lang="en-US" dirty="0"/>
              <a:t> painting with apples)</a:t>
            </a:r>
          </a:p>
          <a:p>
            <a:r>
              <a:rPr lang="en-US" dirty="0"/>
              <a:t>Conduct your own </a:t>
            </a:r>
            <a:r>
              <a:rPr lang="en-US" dirty="0" err="1"/>
              <a:t>Tashlich</a:t>
            </a:r>
            <a:r>
              <a:rPr lang="en-US" dirty="0"/>
              <a:t> service and have residents ask for forgiveness</a:t>
            </a:r>
          </a:p>
          <a:p>
            <a:r>
              <a:rPr lang="en-US" dirty="0"/>
              <a:t>Provide a charity project for your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58159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1453-9220-2D4F-B1A8-C17BC515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Rosh Hoshana?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BB19F-738E-BD4B-9043-80CF1574C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Rosh Hoshana is the Jewish New Year</a:t>
            </a:r>
          </a:p>
          <a:p>
            <a:r>
              <a:rPr lang="en-US" dirty="0"/>
              <a:t>Also known as the Day of Judgement</a:t>
            </a:r>
          </a:p>
          <a:p>
            <a:r>
              <a:rPr lang="en-US" dirty="0"/>
              <a:t>Second Holiest Jewish holiday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0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046B-E7E5-5443-90D3-210F6EF3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the Jewish New Year different from our New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1E97B-8E8C-4547-AF12-680CEDF0B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Rosh Hoshana, the Jewish New Year, is celebrated by following the lunar calendar (moon cycles)</a:t>
            </a:r>
          </a:p>
          <a:p>
            <a:r>
              <a:rPr lang="en-US" dirty="0"/>
              <a:t>Ironically, Rosh Hoshana is celebrated in the seventh month of the lunar calendar</a:t>
            </a:r>
          </a:p>
        </p:txBody>
      </p:sp>
    </p:spTree>
    <p:extLst>
      <p:ext uri="{BB962C8B-B14F-4D97-AF65-F5344CB8AC3E}">
        <p14:creationId xmlns:p14="http://schemas.microsoft.com/office/powerpoint/2010/main" val="294205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8615E-D22F-E346-88FD-11A05194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Celebrate Rosh Hoshana?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F5D0C-02E3-8C40-A795-11C15F163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Rosh Hoshana starts the evening before the actual day, and lasts two days</a:t>
            </a:r>
          </a:p>
          <a:p>
            <a:r>
              <a:rPr lang="en-US" dirty="0"/>
              <a:t>During this time, most people attend Temple and celebrate with family and friends</a:t>
            </a:r>
          </a:p>
          <a:p>
            <a:r>
              <a:rPr lang="en-US" dirty="0"/>
              <a:t>Special foods are prepared and served to symbolize the New Year</a:t>
            </a:r>
          </a:p>
          <a:p>
            <a:r>
              <a:rPr lang="en-US" dirty="0"/>
              <a:t>The Books of Life and Death are opened and closed again on Yom Kippur</a:t>
            </a:r>
          </a:p>
          <a:p>
            <a:r>
              <a:rPr lang="en-US" dirty="0"/>
              <a:t>Typically wear white to symbolize purity of sin</a:t>
            </a:r>
          </a:p>
        </p:txBody>
      </p:sp>
    </p:spTree>
    <p:extLst>
      <p:ext uri="{BB962C8B-B14F-4D97-AF65-F5344CB8AC3E}">
        <p14:creationId xmlns:p14="http://schemas.microsoft.com/office/powerpoint/2010/main" val="126224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B422-850F-024E-9D57-68BF220B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Celebrate Rosh Hoshana?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25F2E-A084-BE4E-9C9B-ABD2166B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to ask for forgiveness for things we’ve done wrong</a:t>
            </a:r>
          </a:p>
          <a:p>
            <a:r>
              <a:rPr lang="en-US" dirty="0"/>
              <a:t>Time of reflection to not make the same mistakes again in the upcoming New Year</a:t>
            </a:r>
          </a:p>
          <a:p>
            <a:r>
              <a:rPr lang="en-US" dirty="0"/>
              <a:t>Rosh Hoshana is two days and is followed by Ten Days of Repentance</a:t>
            </a:r>
          </a:p>
          <a:p>
            <a:r>
              <a:rPr lang="en-US" dirty="0"/>
              <a:t>Culminates in the Holiest Holiday, Yom Kippur, which is the Day of Atonement</a:t>
            </a:r>
          </a:p>
        </p:txBody>
      </p:sp>
    </p:spTree>
    <p:extLst>
      <p:ext uri="{BB962C8B-B14F-4D97-AF65-F5344CB8AC3E}">
        <p14:creationId xmlns:p14="http://schemas.microsoft.com/office/powerpoint/2010/main" val="184301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9EBA-8922-6447-AD3A-E43F4028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Blowing the Shofar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52BC8-9311-2A4C-8909-730A1E0F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812176" cy="3318936"/>
          </a:xfrm>
        </p:spPr>
        <p:txBody>
          <a:bodyPr/>
          <a:lstStyle/>
          <a:p>
            <a:r>
              <a:rPr lang="en-US" dirty="0"/>
              <a:t>The Shofar is made of a ram’s horn, and is blown each day of Rosh Hoshana 100 times throughout the Temple Service</a:t>
            </a:r>
          </a:p>
          <a:p>
            <a:r>
              <a:rPr lang="en-US" dirty="0"/>
              <a:t>Symbolizes a “wake-up call” to repent and change your ways</a:t>
            </a:r>
          </a:p>
        </p:txBody>
      </p:sp>
      <p:pic>
        <p:nvPicPr>
          <p:cNvPr id="5" name="Picture 4" descr="A person holding a fishing pole&#10;&#10;Description automatically generated with medium confidence">
            <a:extLst>
              <a:ext uri="{FF2B5EF4-FFF2-40B4-BE49-F238E27FC236}">
                <a16:creationId xmlns:a16="http://schemas.microsoft.com/office/drawing/2014/main" id="{A887B799-042D-9241-B523-75887BE7A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89" y="2556932"/>
            <a:ext cx="6423841" cy="36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9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204D-425A-4D4A-89E7-F2685846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Tashlich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3792-DBE4-B741-BB9C-182A469D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/>
          <a:lstStyle/>
          <a:p>
            <a:r>
              <a:rPr lang="en-US" dirty="0"/>
              <a:t>Following the first day of Temple services, it is customary to throw bread crumbs into flowing water</a:t>
            </a:r>
          </a:p>
          <a:p>
            <a:r>
              <a:rPr lang="en-US" dirty="0"/>
              <a:t>The bread crumbs symbolizes someone’s sins</a:t>
            </a:r>
          </a:p>
        </p:txBody>
      </p:sp>
      <p:pic>
        <p:nvPicPr>
          <p:cNvPr id="5" name="Picture 4" descr="A picture containing water, outdoor, sky, water sport&#10;&#10;Description automatically generated">
            <a:extLst>
              <a:ext uri="{FF2B5EF4-FFF2-40B4-BE49-F238E27FC236}">
                <a16:creationId xmlns:a16="http://schemas.microsoft.com/office/drawing/2014/main" id="{E2F3DA93-2F76-D44E-9722-025394540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133" y="2442754"/>
            <a:ext cx="4967438" cy="35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5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67B7-A993-6044-A872-5859E729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Tzedekah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BBA38-BF6D-7A48-9493-AB6576355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charity to people in need</a:t>
            </a:r>
          </a:p>
        </p:txBody>
      </p:sp>
    </p:spTree>
    <p:extLst>
      <p:ext uri="{BB962C8B-B14F-4D97-AF65-F5344CB8AC3E}">
        <p14:creationId xmlns:p14="http://schemas.microsoft.com/office/powerpoint/2010/main" val="197253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4426-040E-1241-BF7C-36641770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Foods on Rosh Hoshana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EA015-17E4-1F4A-AEB9-6A4101D42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550919" cy="3318936"/>
          </a:xfrm>
        </p:spPr>
        <p:txBody>
          <a:bodyPr/>
          <a:lstStyle/>
          <a:p>
            <a:r>
              <a:rPr lang="en-US" dirty="0"/>
              <a:t>Apples and Honey to symbolize a sweet New Year</a:t>
            </a:r>
          </a:p>
          <a:p>
            <a:r>
              <a:rPr lang="en-US" dirty="0"/>
              <a:t>Eating pomegranate to symbolize something new</a:t>
            </a:r>
          </a:p>
          <a:p>
            <a:r>
              <a:rPr lang="en-US" dirty="0"/>
              <a:t>Challah bread to symbolize eternal cycle of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99A88-4923-434A-8AE9-A0CC2C65B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579" y="2377911"/>
            <a:ext cx="2917915" cy="2194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BC063-682B-BE4D-BA4A-DE0B9554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20" y="3429000"/>
            <a:ext cx="2084253" cy="2084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102522-294C-7446-B8D6-8FB1D13DF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0" y="4295400"/>
            <a:ext cx="3409140" cy="17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41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{15EAB39B-88DF-FF40-A41F-D422AC656BE6}tf10001064</Template>
  <TotalTime>17</TotalTime>
  <Words>403</Words>
  <Application>Microsoft Macintosh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PowerPoint Presentation</vt:lpstr>
      <vt:lpstr>What is Rosh Hoshana?</vt:lpstr>
      <vt:lpstr>Why is the Jewish New Year different from our New Year?</vt:lpstr>
      <vt:lpstr>How do you Celebrate Rosh Hoshana?</vt:lpstr>
      <vt:lpstr>How do you Celebrate Rosh Hoshana?</vt:lpstr>
      <vt:lpstr>Blowing the Shofar</vt:lpstr>
      <vt:lpstr>Tashlich</vt:lpstr>
      <vt:lpstr>Tzedekah</vt:lpstr>
      <vt:lpstr>Typical Foods on Rosh Hoshana</vt:lpstr>
      <vt:lpstr>Additional Resources </vt:lpstr>
      <vt:lpstr>How to Celebrate Rosh Hoshana in Your Community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Abramson</dc:creator>
  <cp:lastModifiedBy>Jessica Abramson</cp:lastModifiedBy>
  <cp:revision>3</cp:revision>
  <dcterms:created xsi:type="dcterms:W3CDTF">2021-08-30T15:18:01Z</dcterms:created>
  <dcterms:modified xsi:type="dcterms:W3CDTF">2021-08-30T15:35:42Z</dcterms:modified>
</cp:coreProperties>
</file>